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E91BA4-5D76-47F8-B1F8-FA3E93CD2697}" type="datetimeFigureOut">
              <a:rPr lang="en-US" smtClean="0"/>
              <a:pPr/>
              <a:t>07-Jun-18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1D58C9E-04D6-42BC-9FCA-A8293509CA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58C9E-04D6-42BC-9FCA-A8293509CA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58C9E-04D6-42BC-9FCA-A8293509CA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58C9E-04D6-42BC-9FCA-A8293509CA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D58C9E-04D6-42BC-9FCA-A8293509CA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D58C9E-04D6-42BC-9FCA-A8293509CA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1D58C9E-04D6-42BC-9FCA-A8293509CA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1D58C9E-04D6-42BC-9FCA-A8293509CA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E91BA4-5D76-47F8-B1F8-FA3E93CD2697}" type="datetimeFigureOut">
              <a:rPr lang="en-US" smtClean="0"/>
              <a:pPr/>
              <a:t>07-Jun-18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1D58C9E-04D6-42BC-9FCA-A8293509CA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E91BA4-5D76-47F8-B1F8-FA3E93CD2697}" type="datetimeFigureOut">
              <a:rPr lang="en-US" smtClean="0"/>
              <a:pPr/>
              <a:t>07-Jun-18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D58C9E-04D6-42BC-9FCA-A8293509CA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E91BA4-5D76-47F8-B1F8-FA3E93CD2697}" type="datetimeFigureOut">
              <a:rPr lang="en-US" smtClean="0"/>
              <a:pPr/>
              <a:t>07-Jun-18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1D58C9E-04D6-42BC-9FCA-A8293509CA0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E91BA4-5D76-47F8-B1F8-FA3E93CD2697}" type="datetimeFigureOut">
              <a:rPr lang="en-US" smtClean="0"/>
              <a:pPr/>
              <a:t>07-Jun-18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D58C9E-04D6-42BC-9FCA-A8293509CA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 PROCESS QUALITY CONTROL</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unique characteristics of the manufacturing of homeopathic medicines demand </a:t>
            </a:r>
            <a:r>
              <a:rPr lang="en-US" b="1" dirty="0" smtClean="0"/>
              <a:t>specially qualified and experienced personnel </a:t>
            </a:r>
            <a:r>
              <a:rPr lang="en-US" dirty="0" smtClean="0"/>
              <a:t>to handle: </a:t>
            </a:r>
          </a:p>
          <a:p>
            <a:r>
              <a:rPr lang="en-US" dirty="0" smtClean="0"/>
              <a:t>–</a:t>
            </a:r>
            <a:r>
              <a:rPr lang="en-US" b="1" dirty="0" smtClean="0"/>
              <a:t>toxic materials</a:t>
            </a:r>
            <a:r>
              <a:rPr lang="en-US" dirty="0" smtClean="0"/>
              <a:t>, </a:t>
            </a:r>
          </a:p>
          <a:p>
            <a:r>
              <a:rPr lang="en-US" dirty="0" smtClean="0"/>
              <a:t>–materials, particularly </a:t>
            </a:r>
            <a:r>
              <a:rPr lang="en-US" b="1" dirty="0" smtClean="0"/>
              <a:t>fresh ones</a:t>
            </a:r>
            <a:r>
              <a:rPr lang="en-US" dirty="0" smtClean="0"/>
              <a:t>, that are prone to degradation processes and microbial contamination; and </a:t>
            </a:r>
          </a:p>
          <a:p>
            <a:r>
              <a:rPr lang="en-US" dirty="0" smtClean="0"/>
              <a:t>–homeopathic medicines derived from </a:t>
            </a:r>
            <a:r>
              <a:rPr lang="en-US" b="1" dirty="0" smtClean="0"/>
              <a:t>animals or human sources</a:t>
            </a:r>
            <a:r>
              <a:rPr lang="en-US" dirty="0" smtClean="0"/>
              <a:t>. </a:t>
            </a:r>
          </a:p>
          <a:p>
            <a:r>
              <a:rPr lang="en-US" dirty="0" smtClean="0"/>
              <a:t>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properties of homeopathic medicines can be damaged by: </a:t>
            </a:r>
          </a:p>
          <a:p>
            <a:endParaRPr lang="en-US" dirty="0" smtClean="0"/>
          </a:p>
          <a:p>
            <a:r>
              <a:rPr lang="en-US" dirty="0" smtClean="0"/>
              <a:t>accidental or intentional contamination of </a:t>
            </a:r>
            <a:r>
              <a:rPr lang="en-US" b="1" dirty="0" smtClean="0"/>
              <a:t>source materials</a:t>
            </a:r>
            <a:r>
              <a:rPr lang="en-US" dirty="0" smtClean="0"/>
              <a:t>, </a:t>
            </a:r>
          </a:p>
          <a:p>
            <a:endParaRPr lang="en-US" dirty="0" smtClean="0"/>
          </a:p>
          <a:p>
            <a:r>
              <a:rPr lang="en-US" dirty="0" smtClean="0"/>
              <a:t>contamination of </a:t>
            </a:r>
            <a:r>
              <a:rPr lang="en-US" b="1" dirty="0" smtClean="0"/>
              <a:t>vehicles or diluents</a:t>
            </a:r>
            <a:r>
              <a:rPr lang="en-US" dirty="0" smtClean="0"/>
              <a:t>, </a:t>
            </a:r>
          </a:p>
          <a:p>
            <a:endParaRPr lang="en-US" dirty="0" smtClean="0"/>
          </a:p>
          <a:p>
            <a:r>
              <a:rPr lang="en-US" dirty="0" smtClean="0"/>
              <a:t>or by the </a:t>
            </a:r>
            <a:r>
              <a:rPr lang="en-US" b="1" dirty="0" smtClean="0"/>
              <a:t>vessel or bottle </a:t>
            </a:r>
            <a:r>
              <a:rPr lang="en-US" dirty="0" smtClean="0"/>
              <a:t>in which the dilution is made. </a:t>
            </a:r>
          </a:p>
          <a:p>
            <a:pPr>
              <a:buNone/>
            </a:pP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343400"/>
          </a:xfrm>
        </p:spPr>
        <p:txBody>
          <a:bodyPr/>
          <a:lstStyle/>
          <a:p>
            <a:pPr>
              <a:buNone/>
            </a:pPr>
            <a:r>
              <a:rPr lang="en-US" i="1" dirty="0" smtClean="0"/>
              <a:t>Location and surroundings.- </a:t>
            </a:r>
          </a:p>
          <a:p>
            <a:pPr>
              <a:buNone/>
            </a:pPr>
            <a:r>
              <a:rPr lang="en-US" dirty="0" smtClean="0"/>
              <a:t>The factory building(s) for manufacture of</a:t>
            </a:r>
          </a:p>
          <a:p>
            <a:pPr>
              <a:buNone/>
            </a:pPr>
            <a:r>
              <a:rPr lang="en-US" dirty="0" smtClean="0"/>
              <a:t>  drugs shall be so situated and shall have such measures as to avoid risk of contamination from external environmental including open sewage, drain, public lavatory or any </a:t>
            </a:r>
            <a:r>
              <a:rPr lang="en-US" dirty="0" err="1" smtClean="0"/>
              <a:t>factorywhich</a:t>
            </a:r>
            <a:r>
              <a:rPr lang="en-US" dirty="0" smtClean="0"/>
              <a:t> product disagreeable or obnoxious </a:t>
            </a:r>
            <a:r>
              <a:rPr lang="en-US" dirty="0" err="1" smtClean="0"/>
              <a:t>odour</a:t>
            </a:r>
            <a:r>
              <a:rPr lang="en-US" dirty="0" smtClean="0"/>
              <a:t>, fumes, excessive soot, dust, </a:t>
            </a:r>
            <a:r>
              <a:rPr lang="en-US" dirty="0" err="1" smtClean="0"/>
              <a:t>smoke,chemical</a:t>
            </a:r>
            <a:r>
              <a:rPr lang="en-US" dirty="0" smtClean="0"/>
              <a:t> or biological emissions.</a:t>
            </a:r>
            <a:endParaRPr lang="en-US" dirty="0"/>
          </a:p>
        </p:txBody>
      </p:sp>
      <p:sp>
        <p:nvSpPr>
          <p:cNvPr id="3" name="Title 2"/>
          <p:cNvSpPr>
            <a:spLocks noGrp="1"/>
          </p:cNvSpPr>
          <p:nvPr>
            <p:ph type="title"/>
          </p:nvPr>
        </p:nvSpPr>
        <p:spPr>
          <a:xfrm>
            <a:off x="457200" y="457200"/>
            <a:ext cx="8229600" cy="1981200"/>
          </a:xfrm>
        </p:spPr>
        <p:txBody>
          <a:bodyPr>
            <a:normAutofit fontScale="90000"/>
          </a:bodyPr>
          <a:lstStyle/>
          <a:p>
            <a:pPr algn="ct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GOOD MANUFACTURING PRACTICES FOR PREMISES AND MATERIALS.</a:t>
            </a:r>
            <a:r>
              <a:rPr lang="en-US" sz="3600" dirty="0" smtClean="0"/>
              <a:t/>
            </a:r>
            <a:br>
              <a:rPr lang="en-US" sz="3600" dirty="0" smtClean="0"/>
            </a:br>
            <a:r>
              <a:rPr lang="en-US" sz="3600" dirty="0" smtClean="0"/>
              <a:t> </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i="1" dirty="0" smtClean="0"/>
              <a:t>Building and premises</a:t>
            </a:r>
            <a:r>
              <a:rPr lang="en-US" i="1" dirty="0" smtClean="0"/>
              <a:t>.- </a:t>
            </a:r>
          </a:p>
          <a:p>
            <a:pPr>
              <a:buNone/>
            </a:pPr>
            <a:r>
              <a:rPr lang="en-US" dirty="0" smtClean="0"/>
              <a:t>The building(s) used for the factory shall be</a:t>
            </a:r>
          </a:p>
          <a:p>
            <a:pPr>
              <a:buNone/>
            </a:pPr>
            <a:r>
              <a:rPr lang="en-US" dirty="0" smtClean="0"/>
              <a:t>designed, constructed, adapted and maintained to suit the manufacturing operations so as to permit production of drugs under hygienic conditions. </a:t>
            </a:r>
          </a:p>
          <a:p>
            <a:pPr>
              <a:buNone/>
            </a:pPr>
            <a:r>
              <a:rPr lang="en-US" i="1" dirty="0" smtClean="0"/>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Purified Water so produced shall only be used for all operations except washing and cleaning operations where potable water may be used. Water shall be stored in tanks, which do not adversely affect quality of water and ensure freedom from microbiological growth. </a:t>
            </a:r>
          </a:p>
          <a:p>
            <a:pPr>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i="1" dirty="0" smtClean="0"/>
              <a:t>Water System</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b="1" i="1" dirty="0" smtClean="0"/>
              <a:t>Disposal of waste. </a:t>
            </a:r>
          </a:p>
          <a:p>
            <a:endParaRPr lang="en-US" dirty="0" smtClean="0"/>
          </a:p>
          <a:p>
            <a:r>
              <a:rPr lang="en-US" dirty="0" smtClean="0"/>
              <a:t>The disposal of sewage and effluents (solid, liquid and gas) from</a:t>
            </a:r>
          </a:p>
          <a:p>
            <a:r>
              <a:rPr lang="en-US" dirty="0" smtClean="0"/>
              <a:t>the manufactory shall be in conformity with the requirements of</a:t>
            </a:r>
          </a:p>
          <a:p>
            <a:r>
              <a:rPr lang="en-US" dirty="0" smtClean="0"/>
              <a:t>Environment Pollution Control Board.</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Adequate areas shall be designed to allow sufficient and orderly</a:t>
            </a:r>
          </a:p>
          <a:p>
            <a:r>
              <a:rPr lang="en-US" dirty="0" smtClean="0"/>
              <a:t>warehousing of various categories of materials and products like starting and packaging</a:t>
            </a:r>
          </a:p>
          <a:p>
            <a:r>
              <a:rPr lang="en-US" dirty="0" smtClean="0"/>
              <a:t>materials, intermediates, bulk and finished products, products in quarantine, released,</a:t>
            </a:r>
          </a:p>
          <a:p>
            <a:r>
              <a:rPr lang="en-US" dirty="0" smtClean="0"/>
              <a:t>rejected, returned or recalled, machine and equipment spare parts and change items</a:t>
            </a:r>
            <a:endParaRPr lang="en-US" dirty="0"/>
          </a:p>
        </p:txBody>
      </p:sp>
      <p:sp>
        <p:nvSpPr>
          <p:cNvPr id="3" name="Title 2"/>
          <p:cNvSpPr>
            <a:spLocks noGrp="1"/>
          </p:cNvSpPr>
          <p:nvPr>
            <p:ph type="title"/>
          </p:nvPr>
        </p:nvSpPr>
        <p:spPr/>
        <p:txBody>
          <a:bodyPr>
            <a:normAutofit fontScale="90000"/>
          </a:bodyPr>
          <a:lstStyle/>
          <a:p>
            <a:pPr algn="ctr"/>
            <a:r>
              <a:rPr lang="en-US" i="1" dirty="0" smtClean="0"/>
              <a:t>Warehousing Area</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i="1" dirty="0" smtClean="0"/>
              <a:t> </a:t>
            </a:r>
            <a:r>
              <a:rPr lang="en-US" b="1" i="1" dirty="0" smtClean="0"/>
              <a:t>Production area. </a:t>
            </a:r>
            <a:r>
              <a:rPr lang="en-US" i="1" dirty="0" smtClean="0"/>
              <a:t>-</a:t>
            </a:r>
            <a:endParaRPr lang="en-US" dirty="0" smtClean="0"/>
          </a:p>
          <a:p>
            <a:r>
              <a:rPr lang="en-US" dirty="0" smtClean="0"/>
              <a:t> </a:t>
            </a:r>
          </a:p>
          <a:p>
            <a:r>
              <a:rPr lang="en-US" dirty="0" smtClean="0"/>
              <a:t>The production area shall be designed to allow the production preferably</a:t>
            </a:r>
          </a:p>
          <a:p>
            <a:r>
              <a:rPr lang="en-US" dirty="0" smtClean="0"/>
              <a:t>in </a:t>
            </a:r>
            <a:r>
              <a:rPr lang="en-US" dirty="0" err="1" smtClean="0"/>
              <a:t>uni</a:t>
            </a:r>
            <a:r>
              <a:rPr lang="en-US" dirty="0" smtClean="0"/>
              <a:t>-flow and with logical sequence of operations.</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i="1" dirty="0" smtClean="0"/>
              <a:t>Ancillary Areas. -</a:t>
            </a:r>
            <a:endParaRPr lang="en-US" b="1" dirty="0" smtClean="0"/>
          </a:p>
          <a:p>
            <a:pPr>
              <a:buNone/>
            </a:pPr>
            <a:endParaRPr lang="en-US" dirty="0" smtClean="0"/>
          </a:p>
          <a:p>
            <a:r>
              <a:rPr lang="en-US" dirty="0" smtClean="0"/>
              <a:t>Rest and refreshment rooms shall be separate from other areas. These are as shall not lead directly to the manufacturing and storage areas. Facilities for changing, storing clothes and for washing and toilet purposes shall be easily accessible and adequate for the number of users.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r>
              <a:rPr lang="en-US" b="1" i="1" dirty="0" smtClean="0"/>
              <a:t>Quality Control Area.-</a:t>
            </a:r>
            <a:endParaRPr lang="en-US" b="1" dirty="0" smtClean="0"/>
          </a:p>
          <a:p>
            <a:endParaRPr lang="en-US" dirty="0" smtClean="0"/>
          </a:p>
          <a:p>
            <a:r>
              <a:rPr lang="en-US" dirty="0" smtClean="0"/>
              <a:t> Quality Control Laboratories shall be independent of the production areas.</a:t>
            </a:r>
          </a:p>
          <a:p>
            <a:r>
              <a:rPr lang="en-US" dirty="0" smtClean="0"/>
              <a:t>Separate areas shall be provided each for </a:t>
            </a:r>
            <a:r>
              <a:rPr lang="en-US" dirty="0" err="1" smtClean="0"/>
              <a:t>physico</a:t>
            </a:r>
            <a:r>
              <a:rPr lang="en-US" dirty="0" smtClean="0"/>
              <a:t>-chemical, biological, microbiological</a:t>
            </a:r>
          </a:p>
          <a:p>
            <a:pPr>
              <a:buNone/>
            </a:pPr>
            <a:r>
              <a:rPr lang="en-US" dirty="0" smtClean="0"/>
              <a:t>  or radio-isotope analysis.</a:t>
            </a:r>
          </a:p>
          <a:p>
            <a:pPr>
              <a:buNone/>
            </a:pPr>
            <a:r>
              <a:rPr lang="en-US" dirty="0" smtClean="0"/>
              <a:t>Separate instrument room with adequate area shall be provided for sensitive and sophisticated instruments employed for analysis.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process quality control includes every step of the preparation of drugs from raw materials to finished products.</a:t>
            </a:r>
          </a:p>
          <a:p>
            <a:r>
              <a:rPr lang="en-US" dirty="0" smtClean="0"/>
              <a:t> It is mandatory for the manufacturers to have </a:t>
            </a:r>
            <a:r>
              <a:rPr lang="en-US" dirty="0" smtClean="0">
                <a:solidFill>
                  <a:srgbClr val="FF0000"/>
                </a:solidFill>
              </a:rPr>
              <a:t>GMP CERTIFICATE </a:t>
            </a:r>
            <a:r>
              <a:rPr lang="en-US" dirty="0" smtClean="0"/>
              <a:t>and to follow their guidelines in order to produce quality drugs.</a:t>
            </a:r>
          </a:p>
          <a:p>
            <a:r>
              <a:rPr lang="en-US" dirty="0" smtClean="0"/>
              <a:t> </a:t>
            </a:r>
            <a:r>
              <a:rPr lang="en-US" b="1" dirty="0" smtClean="0"/>
              <a:t>Manufacturers of licensed medicines </a:t>
            </a:r>
            <a:r>
              <a:rPr lang="en-US" dirty="0" smtClean="0"/>
              <a:t>are required to prove that </a:t>
            </a:r>
            <a:r>
              <a:rPr lang="en-US" b="1" dirty="0" smtClean="0"/>
              <a:t>their products meet basic quality standards and adhere to GMP guidelines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b="1" i="1" dirty="0" smtClean="0"/>
              <a:t>Personnel.-</a:t>
            </a:r>
            <a:endParaRPr lang="en-US" b="1" dirty="0" smtClean="0"/>
          </a:p>
          <a:p>
            <a:r>
              <a:rPr lang="en-US" dirty="0" smtClean="0"/>
              <a:t> The manufacture shall be conducted under the direct supervision of</a:t>
            </a:r>
          </a:p>
          <a:p>
            <a:r>
              <a:rPr lang="en-US" dirty="0" smtClean="0"/>
              <a:t>competent technical staff with prescribed qualifications and practical experience in the</a:t>
            </a:r>
          </a:p>
          <a:p>
            <a:r>
              <a:rPr lang="en-US" dirty="0" smtClean="0"/>
              <a:t>relevant dosage and / or active pharmaceutical products.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r>
              <a:rPr lang="en-US" b="1" i="1" dirty="0" smtClean="0"/>
              <a:t>Raw Materials. -</a:t>
            </a:r>
            <a:endParaRPr lang="en-US" b="1" dirty="0" smtClean="0"/>
          </a:p>
          <a:p>
            <a:r>
              <a:rPr lang="en-US" dirty="0" smtClean="0"/>
              <a:t> The licensee shall keep an inventory of all raw materials to be used at any</a:t>
            </a:r>
          </a:p>
          <a:p>
            <a:r>
              <a:rPr lang="en-US" dirty="0" smtClean="0"/>
              <a:t>stage of manufacture of drugs and maintain records as per Schedule U.</a:t>
            </a:r>
          </a:p>
          <a:p>
            <a:r>
              <a:rPr lang="en-US" dirty="0" smtClean="0"/>
              <a:t>All incoming materials shall be quarantined immediately after receipt or</a:t>
            </a:r>
          </a:p>
          <a:p>
            <a:r>
              <a:rPr lang="en-US" dirty="0" smtClean="0"/>
              <a:t>processing. All materials shall be stored under appropriate conditions and in an orderly</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fashion to permit batch segregation and stock rotation by a .first in/first expiry. . .</a:t>
            </a:r>
            <a:r>
              <a:rPr lang="en-US" dirty="0" err="1" smtClean="0"/>
              <a:t>firstout</a:t>
            </a:r>
            <a:r>
              <a:rPr lang="en-US" dirty="0" smtClean="0"/>
              <a:t> principle.</a:t>
            </a:r>
          </a:p>
          <a:p>
            <a:r>
              <a:rPr lang="en-US" dirty="0" smtClean="0"/>
              <a:t> All incoming materials shall be checked to ensure that the consignment corresponds to the order placed.</a:t>
            </a:r>
          </a:p>
          <a:p>
            <a:r>
              <a:rPr lang="en-US" dirty="0" smtClean="0"/>
              <a:t>All incoming materials shall be purchased from approved sources under valid purchase vouchers. Wherever possible, raw materials should be purchased directly from the producers.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t> </a:t>
            </a:r>
          </a:p>
          <a:p>
            <a:r>
              <a:rPr lang="en-US" dirty="0" smtClean="0"/>
              <a:t> Equipment shall be located, designed, constructed, adapted and maintained to suit the operations to be carried out. </a:t>
            </a:r>
          </a:p>
          <a:p>
            <a:r>
              <a:rPr lang="en-US" dirty="0" smtClean="0"/>
              <a:t>The layout and design of the equipment shall aim to </a:t>
            </a:r>
            <a:r>
              <a:rPr lang="en-US" dirty="0" err="1" smtClean="0"/>
              <a:t>minimise</a:t>
            </a:r>
            <a:r>
              <a:rPr lang="en-US" dirty="0" smtClean="0"/>
              <a:t> the risk of errors and permit effective cleaning and maintenance in order to avoid cross-contamination, build-up of dust or dirt and, in general any adverse effect on the quality of products.</a:t>
            </a:r>
          </a:p>
          <a:p>
            <a:r>
              <a:rPr lang="en-US" dirty="0" smtClean="0"/>
              <a:t> Each equipment shall be provided with a logbook, wherever necessary</a:t>
            </a:r>
            <a:endParaRPr lang="en-US" dirty="0"/>
          </a:p>
        </p:txBody>
      </p:sp>
      <p:sp>
        <p:nvSpPr>
          <p:cNvPr id="3" name="Title 2"/>
          <p:cNvSpPr>
            <a:spLocks noGrp="1"/>
          </p:cNvSpPr>
          <p:nvPr>
            <p:ph type="title"/>
          </p:nvPr>
        </p:nvSpPr>
        <p:spPr/>
        <p:txBody>
          <a:bodyPr/>
          <a:lstStyle/>
          <a:p>
            <a:pPr algn="ctr"/>
            <a:r>
              <a:rPr lang="en-US" i="1" dirty="0" smtClean="0"/>
              <a:t>EQUIPMENT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b="1" dirty="0" smtClean="0"/>
          </a:p>
          <a:p>
            <a:pPr>
              <a:buNone/>
            </a:pPr>
            <a:r>
              <a:rPr lang="en-US" b="1" dirty="0" smtClean="0"/>
              <a:t>APPLICABLE  TO</a:t>
            </a:r>
          </a:p>
          <a:p>
            <a:r>
              <a:rPr lang="en-US" b="1" dirty="0" smtClean="0"/>
              <a:t>manufacturing process</a:t>
            </a:r>
            <a:endParaRPr lang="en-US" dirty="0" smtClean="0"/>
          </a:p>
          <a:p>
            <a:r>
              <a:rPr lang="en-US" b="1" dirty="0" smtClean="0"/>
              <a:t>premises </a:t>
            </a:r>
            <a:endParaRPr lang="en-US" dirty="0" smtClean="0"/>
          </a:p>
          <a:p>
            <a:r>
              <a:rPr lang="en-US" b="1" dirty="0" smtClean="0"/>
              <a:t>personnel </a:t>
            </a:r>
            <a:endParaRPr lang="en-US" dirty="0" smtClean="0"/>
          </a:p>
          <a:p>
            <a:r>
              <a:rPr lang="en-US" b="1" dirty="0" smtClean="0"/>
              <a:t>packaging and </a:t>
            </a:r>
            <a:r>
              <a:rPr lang="en-US" b="1" dirty="0" err="1" smtClean="0"/>
              <a:t>labelling</a:t>
            </a:r>
            <a:r>
              <a:rPr lang="en-US" b="1" dirty="0" smtClean="0"/>
              <a:t> . </a:t>
            </a:r>
            <a:endParaRPr lang="en-US" dirty="0" smtClean="0"/>
          </a:p>
          <a:p>
            <a:endParaRPr lang="en-US" b="1" dirty="0" smtClean="0"/>
          </a:p>
          <a:p>
            <a:r>
              <a:rPr lang="en-US" b="1" dirty="0" smtClean="0"/>
              <a:t>GMP guidelines apply to homeopathic medicines as well as to conventional pharmaceuticals.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Good manufacturing practice (GMP) guidelines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Failure to apply GMP may lead to major quality and safety concerns such as:</a:t>
            </a:r>
          </a:p>
          <a:p>
            <a:pPr>
              <a:buNone/>
            </a:pPr>
            <a:r>
              <a:rPr lang="en-US" dirty="0" smtClean="0"/>
              <a:t> </a:t>
            </a:r>
          </a:p>
          <a:p>
            <a:r>
              <a:rPr lang="en-US" b="1" dirty="0" smtClean="0"/>
              <a:t>misidentification </a:t>
            </a:r>
            <a:endParaRPr lang="en-US" dirty="0" smtClean="0"/>
          </a:p>
          <a:p>
            <a:r>
              <a:rPr lang="en-US" b="1" dirty="0" smtClean="0"/>
              <a:t>impurity of starting material </a:t>
            </a:r>
            <a:endParaRPr lang="en-US" dirty="0" smtClean="0"/>
          </a:p>
          <a:p>
            <a:r>
              <a:rPr lang="en-US" dirty="0" smtClean="0"/>
              <a:t>cross-contamination or incidental </a:t>
            </a:r>
            <a:r>
              <a:rPr lang="en-US" b="1" dirty="0" smtClean="0"/>
              <a:t>contamination  of  drug  material</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b="1" dirty="0" smtClean="0">
                <a:solidFill>
                  <a:srgbClr val="FF0000"/>
                </a:solidFill>
              </a:rPr>
              <a:t>Hygiene</a:t>
            </a:r>
            <a:r>
              <a:rPr lang="en-US" b="1" dirty="0" smtClean="0"/>
              <a:t>: </a:t>
            </a:r>
            <a:r>
              <a:rPr lang="en-US" dirty="0" smtClean="0"/>
              <a:t>Pharmaceutical manufacturing facility must </a:t>
            </a:r>
            <a:r>
              <a:rPr lang="en-US" b="1" dirty="0" smtClean="0"/>
              <a:t>maintain a clean and hygienic manufacturing area. </a:t>
            </a:r>
            <a:endParaRPr lang="en-US" dirty="0" smtClean="0"/>
          </a:p>
          <a:p>
            <a:endParaRPr lang="en-US" b="1" dirty="0" smtClean="0"/>
          </a:p>
          <a:p>
            <a:r>
              <a:rPr lang="en-US" b="1" dirty="0" smtClean="0"/>
              <a:t>Controlled environmental conditions </a:t>
            </a:r>
            <a:r>
              <a:rPr lang="en-US" dirty="0" smtClean="0"/>
              <a:t>in order to prevent </a:t>
            </a:r>
            <a:r>
              <a:rPr lang="en-US" b="1" dirty="0" smtClean="0"/>
              <a:t>cross contamination </a:t>
            </a:r>
            <a:r>
              <a:rPr lang="en-US" dirty="0" smtClean="0"/>
              <a:t>of drug product from other drug or extraneous particulate matter which may render the drug product unsafe for human consumption. </a:t>
            </a:r>
          </a:p>
          <a:p>
            <a:endParaRPr lang="en-US" dirty="0"/>
          </a:p>
        </p:txBody>
      </p:sp>
      <p:sp>
        <p:nvSpPr>
          <p:cNvPr id="3" name="Title 2"/>
          <p:cNvSpPr>
            <a:spLocks noGrp="1"/>
          </p:cNvSpPr>
          <p:nvPr>
            <p:ph type="title"/>
          </p:nvPr>
        </p:nvSpPr>
        <p:spPr/>
        <p:txBody>
          <a:bodyPr>
            <a:normAutofit fontScale="90000"/>
          </a:bodyPr>
          <a:lstStyle/>
          <a:p>
            <a:pPr algn="ctr"/>
            <a:r>
              <a:rPr lang="en-US" dirty="0" smtClean="0"/>
              <a:t>GMP GUIDELINES</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Manufacturing processes </a:t>
            </a:r>
            <a:r>
              <a:rPr lang="en-US" dirty="0" smtClean="0"/>
              <a:t>are clearly </a:t>
            </a:r>
            <a:r>
              <a:rPr lang="en-US" b="1" dirty="0" smtClean="0"/>
              <a:t>defined and controlled</a:t>
            </a:r>
            <a:r>
              <a:rPr lang="en-US" dirty="0" smtClean="0"/>
              <a:t>. All critical processes are </a:t>
            </a:r>
            <a:r>
              <a:rPr lang="en-US" b="1" dirty="0" smtClean="0"/>
              <a:t>validated </a:t>
            </a:r>
            <a:r>
              <a:rPr lang="en-US" dirty="0" smtClean="0"/>
              <a:t>to ensure consistency and compliance with specifications given in H.P.I.</a:t>
            </a:r>
          </a:p>
          <a:p>
            <a:endParaRPr lang="en-US" b="1" dirty="0" smtClean="0"/>
          </a:p>
          <a:p>
            <a:r>
              <a:rPr lang="en-US" b="1" dirty="0" smtClean="0"/>
              <a:t>Instructions and procedures </a:t>
            </a:r>
            <a:r>
              <a:rPr lang="en-US" dirty="0" smtClean="0"/>
              <a:t>are </a:t>
            </a:r>
            <a:r>
              <a:rPr lang="en-US" b="1" dirty="0" smtClean="0"/>
              <a:t>written </a:t>
            </a:r>
            <a:r>
              <a:rPr lang="en-US" dirty="0" smtClean="0"/>
              <a:t>in clear and understandable language. </a:t>
            </a:r>
          </a:p>
          <a:p>
            <a:endParaRPr lang="en-US" b="1" dirty="0" smtClean="0"/>
          </a:p>
          <a:p>
            <a:r>
              <a:rPr lang="en-US" b="1" dirty="0" smtClean="0"/>
              <a:t>Operators </a:t>
            </a:r>
            <a:r>
              <a:rPr lang="en-US" dirty="0" smtClean="0"/>
              <a:t>are trained to carry out and document procedures of manufacture.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Records </a:t>
            </a:r>
            <a:r>
              <a:rPr lang="en-US" dirty="0" smtClean="0"/>
              <a:t>are made, manually or by instruments, during manufacture that demonstrate that all the steps required by the defined procedures and instructions were in fact taken and that </a:t>
            </a:r>
            <a:r>
              <a:rPr lang="en-US" b="1" dirty="0" smtClean="0"/>
              <a:t>the quantity and quality of the drug </a:t>
            </a:r>
            <a:r>
              <a:rPr lang="en-US" dirty="0" smtClean="0"/>
              <a:t>was as expected.</a:t>
            </a:r>
          </a:p>
          <a:p>
            <a:endParaRPr lang="en-US" dirty="0" smtClean="0"/>
          </a:p>
          <a:p>
            <a:r>
              <a:rPr lang="en-US" dirty="0" smtClean="0"/>
              <a:t> </a:t>
            </a:r>
            <a:r>
              <a:rPr lang="en-US" b="1" dirty="0" smtClean="0"/>
              <a:t>Deviations </a:t>
            </a:r>
            <a:r>
              <a:rPr lang="en-US" dirty="0" smtClean="0"/>
              <a:t>are investigated and </a:t>
            </a:r>
            <a:r>
              <a:rPr lang="en-US" b="1" dirty="0" smtClean="0"/>
              <a:t>documented.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Records of manufacture (including distribution) </a:t>
            </a:r>
            <a:r>
              <a:rPr lang="en-US" dirty="0" smtClean="0"/>
              <a:t>that enable the complete history of a batch to be traced are retained in an accessible form. </a:t>
            </a:r>
          </a:p>
          <a:p>
            <a:endParaRPr lang="en-US" dirty="0" smtClean="0"/>
          </a:p>
          <a:p>
            <a:r>
              <a:rPr lang="en-US" dirty="0" smtClean="0"/>
              <a:t>The </a:t>
            </a:r>
            <a:r>
              <a:rPr lang="en-US" b="1" dirty="0" smtClean="0"/>
              <a:t>distribution of the drugs </a:t>
            </a:r>
            <a:r>
              <a:rPr lang="en-US" dirty="0" smtClean="0"/>
              <a:t>minimizes any risk to their quality. </a:t>
            </a:r>
          </a:p>
          <a:p>
            <a:endParaRPr lang="en-US" dirty="0" smtClean="0"/>
          </a:p>
          <a:p>
            <a:r>
              <a:rPr lang="en-US" dirty="0" smtClean="0"/>
              <a:t>A system is available for </a:t>
            </a:r>
            <a:r>
              <a:rPr lang="en-US" b="1" dirty="0" smtClean="0"/>
              <a:t>recalling any batch </a:t>
            </a:r>
            <a:r>
              <a:rPr lang="en-US" dirty="0" smtClean="0"/>
              <a:t>of drug from sale or supply.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Complaints </a:t>
            </a:r>
            <a:r>
              <a:rPr lang="en-US" dirty="0" smtClean="0"/>
              <a:t>about marketed drugs are examined, the </a:t>
            </a:r>
            <a:r>
              <a:rPr lang="en-US" b="1" dirty="0" smtClean="0"/>
              <a:t>causes of quality defects </a:t>
            </a:r>
            <a:r>
              <a:rPr lang="en-US" dirty="0" smtClean="0"/>
              <a:t>are investigated, and appropriate </a:t>
            </a:r>
            <a:r>
              <a:rPr lang="en-US" b="1" dirty="0" smtClean="0"/>
              <a:t>measures are taken </a:t>
            </a:r>
            <a:r>
              <a:rPr lang="en-US" dirty="0" smtClean="0"/>
              <a:t>with respect to the defective drugs and to prevent recurrence.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1014</Words>
  <Application>Microsoft Office PowerPoint</Application>
  <PresentationFormat>On-screen Show (4:3)</PresentationFormat>
  <Paragraphs>101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IN PROCESS QUALITY CONTROL</vt:lpstr>
      <vt:lpstr>Slide 2</vt:lpstr>
      <vt:lpstr>Good manufacturing practice (GMP) guidelines </vt:lpstr>
      <vt:lpstr>Slide 4</vt:lpstr>
      <vt:lpstr>GMP GUIDELINES </vt:lpstr>
      <vt:lpstr>Slide 6</vt:lpstr>
      <vt:lpstr>Slide 7</vt:lpstr>
      <vt:lpstr>Slide 8</vt:lpstr>
      <vt:lpstr>Slide 9</vt:lpstr>
      <vt:lpstr>Slide 10</vt:lpstr>
      <vt:lpstr>Slide 11</vt:lpstr>
      <vt:lpstr>   GOOD MANUFACTURING PRACTICES FOR PREMISES AND MATERIALS.    </vt:lpstr>
      <vt:lpstr>Slide 13</vt:lpstr>
      <vt:lpstr>Water System </vt:lpstr>
      <vt:lpstr>Slide 15</vt:lpstr>
      <vt:lpstr>Warehousing Area </vt:lpstr>
      <vt:lpstr>Slide 17</vt:lpstr>
      <vt:lpstr>Slide 18</vt:lpstr>
      <vt:lpstr>Slide 19</vt:lpstr>
      <vt:lpstr>Slide 20</vt:lpstr>
      <vt:lpstr>Slide 21</vt:lpstr>
      <vt:lpstr>Slide 22</vt:lpstr>
      <vt:lpstr>EQUIPMENT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PROCESS QUALITY CONTROL</dc:title>
  <dc:creator>Windows</dc:creator>
  <cp:lastModifiedBy>Windows</cp:lastModifiedBy>
  <cp:revision>18</cp:revision>
  <dcterms:created xsi:type="dcterms:W3CDTF">2018-06-06T08:14:00Z</dcterms:created>
  <dcterms:modified xsi:type="dcterms:W3CDTF">2018-06-07T04:23:45Z</dcterms:modified>
</cp:coreProperties>
</file>